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504C"/>
    <a:srgbClr val="9BBB5A"/>
    <a:srgbClr val="8064A1"/>
    <a:srgbClr val="ED7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5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愛媛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Sheet1!$A$2:$A$19</c:f>
              <c:numCache>
                <c:formatCode>General</c:formatCode>
                <c:ptCount val="1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31</c:v>
                </c:pt>
                <c:pt idx="1">
                  <c:v>30</c:v>
                </c:pt>
                <c:pt idx="2">
                  <c:v>36</c:v>
                </c:pt>
                <c:pt idx="3">
                  <c:v>31</c:v>
                </c:pt>
                <c:pt idx="4">
                  <c:v>36</c:v>
                </c:pt>
                <c:pt idx="5">
                  <c:v>47</c:v>
                </c:pt>
                <c:pt idx="6">
                  <c:v>34</c:v>
                </c:pt>
                <c:pt idx="7">
                  <c:v>39</c:v>
                </c:pt>
                <c:pt idx="8">
                  <c:v>35</c:v>
                </c:pt>
                <c:pt idx="9">
                  <c:v>41</c:v>
                </c:pt>
                <c:pt idx="10">
                  <c:v>43</c:v>
                </c:pt>
                <c:pt idx="11">
                  <c:v>40</c:v>
                </c:pt>
                <c:pt idx="12">
                  <c:v>39</c:v>
                </c:pt>
                <c:pt idx="13">
                  <c:v>44</c:v>
                </c:pt>
                <c:pt idx="14">
                  <c:v>54</c:v>
                </c:pt>
                <c:pt idx="15">
                  <c:v>35</c:v>
                </c:pt>
                <c:pt idx="16">
                  <c:v>37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香川</c:v>
                </c:pt>
              </c:strCache>
            </c:strRef>
          </c:tx>
          <c:spPr>
            <a:solidFill>
              <a:srgbClr val="C1504C"/>
            </a:solidFill>
            <a:ln>
              <a:noFill/>
            </a:ln>
            <a:effectLst/>
            <a:sp3d/>
          </c:spPr>
          <c:invertIfNegative val="0"/>
          <c:cat>
            <c:numRef>
              <c:f>Sheet1!$A$2:$A$19</c:f>
              <c:numCache>
                <c:formatCode>General</c:formatCode>
                <c:ptCount val="1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15</c:v>
                </c:pt>
                <c:pt idx="1">
                  <c:v>15</c:v>
                </c:pt>
                <c:pt idx="2">
                  <c:v>20</c:v>
                </c:pt>
                <c:pt idx="3">
                  <c:v>9</c:v>
                </c:pt>
                <c:pt idx="4">
                  <c:v>24</c:v>
                </c:pt>
                <c:pt idx="5">
                  <c:v>21</c:v>
                </c:pt>
                <c:pt idx="6">
                  <c:v>20</c:v>
                </c:pt>
                <c:pt idx="7">
                  <c:v>25</c:v>
                </c:pt>
                <c:pt idx="8">
                  <c:v>21</c:v>
                </c:pt>
                <c:pt idx="9">
                  <c:v>26</c:v>
                </c:pt>
                <c:pt idx="10">
                  <c:v>24</c:v>
                </c:pt>
                <c:pt idx="11">
                  <c:v>22</c:v>
                </c:pt>
                <c:pt idx="12">
                  <c:v>12</c:v>
                </c:pt>
                <c:pt idx="13">
                  <c:v>21</c:v>
                </c:pt>
                <c:pt idx="14">
                  <c:v>13</c:v>
                </c:pt>
                <c:pt idx="15">
                  <c:v>20</c:v>
                </c:pt>
                <c:pt idx="16">
                  <c:v>20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徳島</c:v>
                </c:pt>
              </c:strCache>
            </c:strRef>
          </c:tx>
          <c:spPr>
            <a:solidFill>
              <a:srgbClr val="9BBB5A"/>
            </a:solidFill>
            <a:ln>
              <a:noFill/>
            </a:ln>
            <a:effectLst/>
            <a:sp3d/>
          </c:spPr>
          <c:invertIfNegative val="0"/>
          <c:cat>
            <c:numRef>
              <c:f>Sheet1!$A$2:$A$19</c:f>
              <c:numCache>
                <c:formatCode>General</c:formatCode>
                <c:ptCount val="1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9</c:v>
                </c:pt>
                <c:pt idx="1">
                  <c:v>13</c:v>
                </c:pt>
                <c:pt idx="2">
                  <c:v>14</c:v>
                </c:pt>
                <c:pt idx="3">
                  <c:v>14</c:v>
                </c:pt>
                <c:pt idx="4">
                  <c:v>20</c:v>
                </c:pt>
                <c:pt idx="5">
                  <c:v>18</c:v>
                </c:pt>
                <c:pt idx="6">
                  <c:v>22</c:v>
                </c:pt>
                <c:pt idx="7">
                  <c:v>15</c:v>
                </c:pt>
                <c:pt idx="8">
                  <c:v>21</c:v>
                </c:pt>
                <c:pt idx="9">
                  <c:v>17</c:v>
                </c:pt>
                <c:pt idx="10">
                  <c:v>14</c:v>
                </c:pt>
                <c:pt idx="11">
                  <c:v>14</c:v>
                </c:pt>
                <c:pt idx="12">
                  <c:v>25</c:v>
                </c:pt>
                <c:pt idx="13">
                  <c:v>21</c:v>
                </c:pt>
                <c:pt idx="14">
                  <c:v>23</c:v>
                </c:pt>
                <c:pt idx="15">
                  <c:v>21</c:v>
                </c:pt>
                <c:pt idx="16">
                  <c:v>15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高知</c:v>
                </c:pt>
              </c:strCache>
            </c:strRef>
          </c:tx>
          <c:spPr>
            <a:solidFill>
              <a:srgbClr val="8064A1"/>
            </a:solidFill>
            <a:ln>
              <a:noFill/>
            </a:ln>
            <a:effectLst/>
            <a:sp3d/>
          </c:spPr>
          <c:invertIfNegative val="0"/>
          <c:cat>
            <c:numRef>
              <c:f>Sheet1!$A$2:$A$19</c:f>
              <c:numCache>
                <c:formatCode>General</c:formatCode>
                <c:ptCount val="1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Sheet1!$E$2:$E$18</c:f>
              <c:numCache>
                <c:formatCode>General</c:formatCode>
                <c:ptCount val="17"/>
                <c:pt idx="0">
                  <c:v>9</c:v>
                </c:pt>
                <c:pt idx="1">
                  <c:v>1</c:v>
                </c:pt>
                <c:pt idx="2">
                  <c:v>7</c:v>
                </c:pt>
                <c:pt idx="3">
                  <c:v>4</c:v>
                </c:pt>
                <c:pt idx="4">
                  <c:v>11</c:v>
                </c:pt>
                <c:pt idx="5">
                  <c:v>12</c:v>
                </c:pt>
                <c:pt idx="6">
                  <c:v>14</c:v>
                </c:pt>
                <c:pt idx="7">
                  <c:v>21</c:v>
                </c:pt>
                <c:pt idx="8">
                  <c:v>11</c:v>
                </c:pt>
                <c:pt idx="9">
                  <c:v>19</c:v>
                </c:pt>
                <c:pt idx="10">
                  <c:v>17</c:v>
                </c:pt>
                <c:pt idx="11">
                  <c:v>23</c:v>
                </c:pt>
                <c:pt idx="12">
                  <c:v>17</c:v>
                </c:pt>
                <c:pt idx="13">
                  <c:v>20</c:v>
                </c:pt>
                <c:pt idx="14">
                  <c:v>19</c:v>
                </c:pt>
                <c:pt idx="15">
                  <c:v>19</c:v>
                </c:pt>
                <c:pt idx="16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539177744"/>
        <c:axId val="-539164688"/>
        <c:axId val="0"/>
      </c:bar3DChart>
      <c:catAx>
        <c:axId val="-53917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539164688"/>
        <c:crosses val="autoZero"/>
        <c:auto val="1"/>
        <c:lblAlgn val="ctr"/>
        <c:lblOffset val="100"/>
        <c:noMultiLvlLbl val="0"/>
      </c:catAx>
      <c:valAx>
        <c:axId val="-53916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-53917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302E-309A-49D3-9718-064036621306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3466-054A-4602-9C6F-6F868DB9D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5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302E-309A-49D3-9718-064036621306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3466-054A-4602-9C6F-6F868DB9D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479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302E-309A-49D3-9718-064036621306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3466-054A-4602-9C6F-6F868DB9D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92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302E-309A-49D3-9718-064036621306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3466-054A-4602-9C6F-6F868DB9D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26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302E-309A-49D3-9718-064036621306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3466-054A-4602-9C6F-6F868DB9D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767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302E-309A-49D3-9718-064036621306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3466-054A-4602-9C6F-6F868DB9D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75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302E-309A-49D3-9718-064036621306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3466-054A-4602-9C6F-6F868DB9D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867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302E-309A-49D3-9718-064036621306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3466-054A-4602-9C6F-6F868DB9D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129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302E-309A-49D3-9718-064036621306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3466-054A-4602-9C6F-6F868DB9D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285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302E-309A-49D3-9718-064036621306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3466-054A-4602-9C6F-6F868DB9D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08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2302E-309A-49D3-9718-064036621306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63466-054A-4602-9C6F-6F868DB9D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12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2302E-309A-49D3-9718-064036621306}" type="datetimeFigureOut">
              <a:rPr kumimoji="1" lang="ja-JP" altLang="en-US" smtClean="0"/>
              <a:t>2024/8/27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63466-054A-4602-9C6F-6F868DB9D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92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700" dirty="0" smtClean="0"/>
              <a:t>四国ブロック地域拠点病院</a:t>
            </a:r>
            <a:r>
              <a:rPr lang="en-US" altLang="ja-JP" sz="2700" dirty="0" smtClean="0"/>
              <a:t/>
            </a:r>
            <a:br>
              <a:rPr lang="en-US" altLang="ja-JP" sz="2700" dirty="0" smtClean="0"/>
            </a:br>
            <a:r>
              <a:rPr lang="ja-JP" altLang="en-US" sz="2700" dirty="0" smtClean="0"/>
              <a:t>各県の同種移植件数</a:t>
            </a:r>
            <a:endParaRPr lang="ja-JP" altLang="en-US" dirty="0"/>
          </a:p>
        </p:txBody>
      </p:sp>
      <p:graphicFrame>
        <p:nvGraphicFramePr>
          <p:cNvPr id="17" name="グラフ 16"/>
          <p:cNvGraphicFramePr/>
          <p:nvPr>
            <p:extLst>
              <p:ext uri="{D42A27DB-BD31-4B8C-83A1-F6EECF244321}">
                <p14:modId xmlns:p14="http://schemas.microsoft.com/office/powerpoint/2010/main" val="2005946108"/>
              </p:ext>
            </p:extLst>
          </p:nvPr>
        </p:nvGraphicFramePr>
        <p:xfrm>
          <a:off x="-1" y="1143000"/>
          <a:ext cx="9162435" cy="5346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228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comotec38</dc:creator>
  <cp:lastModifiedBy>comotec38</cp:lastModifiedBy>
  <cp:revision>1</cp:revision>
  <dcterms:created xsi:type="dcterms:W3CDTF">2024-08-27T12:02:03Z</dcterms:created>
  <dcterms:modified xsi:type="dcterms:W3CDTF">2024-08-27T12:07:26Z</dcterms:modified>
</cp:coreProperties>
</file>