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363404176752963E-2"/>
          <c:y val="1.5722365207526821E-2"/>
          <c:w val="0.8285872174127108"/>
          <c:h val="0.886049266332225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自家ＰＢＳＣＴ</c:v>
                </c:pt>
              </c:strCache>
            </c:strRef>
          </c:tx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Sheet1!$B$2:$B$36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5</c:v>
                </c:pt>
                <c:pt idx="8">
                  <c:v>6</c:v>
                </c:pt>
                <c:pt idx="9">
                  <c:v>3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8</c:v>
                </c:pt>
                <c:pt idx="14">
                  <c:v>4</c:v>
                </c:pt>
                <c:pt idx="15">
                  <c:v>7</c:v>
                </c:pt>
                <c:pt idx="16">
                  <c:v>5</c:v>
                </c:pt>
                <c:pt idx="17">
                  <c:v>5</c:v>
                </c:pt>
                <c:pt idx="18">
                  <c:v>7</c:v>
                </c:pt>
                <c:pt idx="19">
                  <c:v>8</c:v>
                </c:pt>
                <c:pt idx="20">
                  <c:v>15</c:v>
                </c:pt>
                <c:pt idx="21">
                  <c:v>6</c:v>
                </c:pt>
                <c:pt idx="22">
                  <c:v>5</c:v>
                </c:pt>
                <c:pt idx="23">
                  <c:v>2</c:v>
                </c:pt>
                <c:pt idx="24">
                  <c:v>4</c:v>
                </c:pt>
                <c:pt idx="25">
                  <c:v>4</c:v>
                </c:pt>
                <c:pt idx="26">
                  <c:v>9</c:v>
                </c:pt>
                <c:pt idx="27">
                  <c:v>6</c:v>
                </c:pt>
                <c:pt idx="28">
                  <c:v>11</c:v>
                </c:pt>
                <c:pt idx="29">
                  <c:v>11</c:v>
                </c:pt>
                <c:pt idx="30">
                  <c:v>9</c:v>
                </c:pt>
                <c:pt idx="31">
                  <c:v>10</c:v>
                </c:pt>
                <c:pt idx="32">
                  <c:v>4</c:v>
                </c:pt>
                <c:pt idx="33">
                  <c:v>7</c:v>
                </c:pt>
                <c:pt idx="3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BA-42BD-BDF1-0EEBAA1148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臍帯血</c:v>
                </c:pt>
              </c:strCache>
            </c:strRef>
          </c:tx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6</c:v>
                </c:pt>
                <c:pt idx="20">
                  <c:v>2</c:v>
                </c:pt>
                <c:pt idx="21">
                  <c:v>4</c:v>
                </c:pt>
                <c:pt idx="22">
                  <c:v>6</c:v>
                </c:pt>
                <c:pt idx="23">
                  <c:v>3</c:v>
                </c:pt>
                <c:pt idx="24">
                  <c:v>4</c:v>
                </c:pt>
                <c:pt idx="25">
                  <c:v>7</c:v>
                </c:pt>
                <c:pt idx="26">
                  <c:v>5</c:v>
                </c:pt>
                <c:pt idx="27">
                  <c:v>8</c:v>
                </c:pt>
                <c:pt idx="28">
                  <c:v>13</c:v>
                </c:pt>
                <c:pt idx="29">
                  <c:v>18</c:v>
                </c:pt>
                <c:pt idx="30">
                  <c:v>10</c:v>
                </c:pt>
                <c:pt idx="31">
                  <c:v>13</c:v>
                </c:pt>
                <c:pt idx="32">
                  <c:v>6</c:v>
                </c:pt>
                <c:pt idx="33">
                  <c:v>9</c:v>
                </c:pt>
                <c:pt idx="3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BA-42BD-BDF1-0EEBAA1148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血縁半合致移植</c:v>
                </c:pt>
              </c:strCache>
            </c:strRef>
          </c:tx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Sheet1!$D$2:$D$36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2</c:v>
                </c:pt>
                <c:pt idx="33">
                  <c:v>5</c:v>
                </c:pt>
                <c:pt idx="3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DBA-42BD-BDF1-0EEBAA1148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血縁ＢＭＴ</c:v>
                </c:pt>
              </c:strCache>
            </c:strRef>
          </c:tx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Sheet1!$E$2:$E$36</c:f>
              <c:numCache>
                <c:formatCode>General</c:formatCode>
                <c:ptCount val="35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9</c:v>
                </c:pt>
                <c:pt idx="6">
                  <c:v>8</c:v>
                </c:pt>
                <c:pt idx="7">
                  <c:v>4</c:v>
                </c:pt>
                <c:pt idx="8">
                  <c:v>7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3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3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0</c:v>
                </c:pt>
                <c:pt idx="3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DBA-42BD-BDF1-0EEBAA11480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血縁ＰＢ</c:v>
                </c:pt>
              </c:strCache>
            </c:strRef>
          </c:tx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Sheet1!$F$2:$F$36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5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2</c:v>
                </c:pt>
                <c:pt idx="20">
                  <c:v>0</c:v>
                </c:pt>
                <c:pt idx="21">
                  <c:v>2</c:v>
                </c:pt>
                <c:pt idx="22">
                  <c:v>3</c:v>
                </c:pt>
                <c:pt idx="23">
                  <c:v>3</c:v>
                </c:pt>
                <c:pt idx="24">
                  <c:v>0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3</c:v>
                </c:pt>
                <c:pt idx="29">
                  <c:v>1</c:v>
                </c:pt>
                <c:pt idx="30">
                  <c:v>4</c:v>
                </c:pt>
                <c:pt idx="31">
                  <c:v>3</c:v>
                </c:pt>
                <c:pt idx="32">
                  <c:v>2</c:v>
                </c:pt>
                <c:pt idx="33">
                  <c:v>0</c:v>
                </c:pt>
                <c:pt idx="3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BA-42BD-BDF1-0EEBAA11480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非血縁ＢＭＴ</c:v>
                </c:pt>
              </c:strCache>
            </c:strRef>
          </c:tx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Sheet1!$G$2:$G$36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9</c:v>
                </c:pt>
                <c:pt idx="11">
                  <c:v>11</c:v>
                </c:pt>
                <c:pt idx="12">
                  <c:v>16</c:v>
                </c:pt>
                <c:pt idx="13">
                  <c:v>12</c:v>
                </c:pt>
                <c:pt idx="14">
                  <c:v>16</c:v>
                </c:pt>
                <c:pt idx="15">
                  <c:v>10</c:v>
                </c:pt>
                <c:pt idx="16">
                  <c:v>18</c:v>
                </c:pt>
                <c:pt idx="17">
                  <c:v>9</c:v>
                </c:pt>
                <c:pt idx="18">
                  <c:v>13</c:v>
                </c:pt>
                <c:pt idx="19">
                  <c:v>10</c:v>
                </c:pt>
                <c:pt idx="20">
                  <c:v>9</c:v>
                </c:pt>
                <c:pt idx="21">
                  <c:v>12</c:v>
                </c:pt>
                <c:pt idx="22">
                  <c:v>9</c:v>
                </c:pt>
                <c:pt idx="23">
                  <c:v>1</c:v>
                </c:pt>
                <c:pt idx="24">
                  <c:v>5</c:v>
                </c:pt>
                <c:pt idx="25">
                  <c:v>5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2</c:v>
                </c:pt>
                <c:pt idx="30">
                  <c:v>6</c:v>
                </c:pt>
                <c:pt idx="31">
                  <c:v>3</c:v>
                </c:pt>
                <c:pt idx="32">
                  <c:v>2</c:v>
                </c:pt>
                <c:pt idx="33">
                  <c:v>1</c:v>
                </c:pt>
                <c:pt idx="3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DBA-42BD-BDF1-0EEBAA11480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非血縁ＰＢ</c:v>
                </c:pt>
              </c:strCache>
            </c:strRef>
          </c:tx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Sheet1!$H$2:$H$36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1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9576320"/>
        <c:axId val="1549575232"/>
        <c:axId val="0"/>
      </c:bar3DChart>
      <c:catAx>
        <c:axId val="154957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49575232"/>
        <c:crosses val="autoZero"/>
        <c:auto val="1"/>
        <c:lblAlgn val="ctr"/>
        <c:lblOffset val="100"/>
        <c:noMultiLvlLbl val="0"/>
      </c:catAx>
      <c:valAx>
        <c:axId val="154957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957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76461828990681"/>
          <c:y val="7.4393500234026799E-2"/>
          <c:w val="9.9155907506404142E-2"/>
          <c:h val="0.68935617040633579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0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08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36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10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9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11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91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97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4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98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BBDB-BD63-45B1-BA96-2557B9A007BD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83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6433"/>
            <a:ext cx="12066813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8903485" y="875854"/>
            <a:ext cx="252028" cy="5073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68822"/>
              </p:ext>
            </p:extLst>
          </p:nvPr>
        </p:nvGraphicFramePr>
        <p:xfrm>
          <a:off x="293915" y="1086645"/>
          <a:ext cx="11217728" cy="5292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156048" y="236538"/>
            <a:ext cx="8229600" cy="850107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愛媛県立中央病院移植実績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385074" y="6378775"/>
            <a:ext cx="3541948" cy="349974"/>
          </a:xfrm>
          <a:prstGeom prst="wedgeRectCallout">
            <a:avLst>
              <a:gd name="adj1" fmla="val -36960"/>
              <a:gd name="adj2" fmla="val -102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6" rIns="91291" bIns="45646" rtlCol="0" anchor="ctr"/>
          <a:lstStyle/>
          <a:p>
            <a:pPr algn="ctr"/>
            <a:r>
              <a:rPr lang="en-US" altLang="ja-JP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1989</a:t>
            </a:r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 愛媛</a:t>
            </a:r>
            <a:r>
              <a:rPr lang="ja-JP" altLang="en-US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で初めて骨髄移植施行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4162732" y="6378775"/>
            <a:ext cx="4278700" cy="346436"/>
          </a:xfrm>
          <a:prstGeom prst="wedgeRectCallout">
            <a:avLst>
              <a:gd name="adj1" fmla="val -103358"/>
              <a:gd name="adj2" fmla="val -1050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6" rIns="91291" bIns="45646" rtlCol="0" anchor="ctr"/>
          <a:lstStyle/>
          <a:p>
            <a:pPr algn="ctr"/>
            <a:r>
              <a:rPr lang="en-US" altLang="ja-JP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1993</a:t>
            </a:r>
            <a:r>
              <a:rPr lang="ja-JP" altLang="en-US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 四国で初めての骨髄バンク認定施設</a:t>
            </a:r>
          </a:p>
        </p:txBody>
      </p:sp>
      <p:sp>
        <p:nvSpPr>
          <p:cNvPr id="10" name="四角形吹き出し 9"/>
          <p:cNvSpPr/>
          <p:nvPr/>
        </p:nvSpPr>
        <p:spPr>
          <a:xfrm>
            <a:off x="9930420" y="5621645"/>
            <a:ext cx="2024582" cy="1103566"/>
          </a:xfrm>
          <a:prstGeom prst="wedgeRectCallout">
            <a:avLst>
              <a:gd name="adj1" fmla="val -168004"/>
              <a:gd name="adj2" fmla="val 567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291" tIns="45646" rIns="91291" bIns="45646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2015</a:t>
            </a:r>
            <a:r>
              <a:rPr lang="ja-JP" altLang="en-US" sz="1400" dirty="0" smtClean="0">
                <a:solidFill>
                  <a:schemeClr val="tx1"/>
                </a:solidFill>
              </a:rPr>
              <a:t>年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造血</a:t>
            </a:r>
            <a:r>
              <a:rPr lang="ja-JP" altLang="en-US" sz="1400" dirty="0">
                <a:solidFill>
                  <a:schemeClr val="tx1"/>
                </a:solidFill>
              </a:rPr>
              <a:t>幹細胞移植医療体制</a:t>
            </a:r>
            <a:r>
              <a:rPr lang="ja-JP" altLang="en-US" sz="1400" dirty="0" smtClean="0">
                <a:solidFill>
                  <a:schemeClr val="tx1"/>
                </a:solidFill>
              </a:rPr>
              <a:t>整備事業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推進拠点病院</a:t>
            </a:r>
            <a:r>
              <a:rPr lang="ja-JP" altLang="en-US" sz="1400" dirty="0">
                <a:solidFill>
                  <a:schemeClr val="tx1"/>
                </a:solidFill>
              </a:rPr>
              <a:t>に認定</a:t>
            </a:r>
          </a:p>
        </p:txBody>
      </p:sp>
      <p:sp>
        <p:nvSpPr>
          <p:cNvPr id="11" name="四角形吹き出し 10"/>
          <p:cNvSpPr/>
          <p:nvPr/>
        </p:nvSpPr>
        <p:spPr>
          <a:xfrm>
            <a:off x="9293902" y="428738"/>
            <a:ext cx="2661100" cy="860173"/>
          </a:xfrm>
          <a:prstGeom prst="wedgeRectCallout">
            <a:avLst>
              <a:gd name="adj1" fmla="val -59443"/>
              <a:gd name="adj2" fmla="val 58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6" rIns="91291" bIns="45646" rtlCol="0" anchor="ctr"/>
          <a:lstStyle/>
          <a:p>
            <a:pPr algn="ctr"/>
            <a:r>
              <a:rPr lang="en-US" altLang="ja-JP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2020</a:t>
            </a:r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lang="en-US" altLang="ja-JP" sz="16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HLA</a:t>
            </a:r>
            <a:r>
              <a:rPr lang="ja-JP" altLang="en-US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半合致移植を開始</a:t>
            </a:r>
          </a:p>
        </p:txBody>
      </p:sp>
      <p:sp>
        <p:nvSpPr>
          <p:cNvPr id="12" name="四角形吹き出し 11"/>
          <p:cNvSpPr/>
          <p:nvPr/>
        </p:nvSpPr>
        <p:spPr>
          <a:xfrm>
            <a:off x="3220532" y="1086644"/>
            <a:ext cx="3690664" cy="526213"/>
          </a:xfrm>
          <a:prstGeom prst="wedgeRectCallout">
            <a:avLst>
              <a:gd name="adj1" fmla="val 42032"/>
              <a:gd name="adj2" fmla="val 155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6" rIns="91291" bIns="45646" rtlCol="0" anchor="ctr"/>
          <a:lstStyle/>
          <a:p>
            <a:pPr algn="ctr"/>
            <a:r>
              <a:rPr lang="en-US" altLang="ja-JP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2011</a:t>
            </a:r>
            <a:r>
              <a:rPr lang="ja-JP" altLang="en-US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lang="en-US" altLang="ja-JP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日本造血細胞移植学会総会開催</a:t>
            </a:r>
          </a:p>
        </p:txBody>
      </p:sp>
    </p:spTree>
    <p:extLst>
      <p:ext uri="{BB962C8B-B14F-4D97-AF65-F5344CB8AC3E}">
        <p14:creationId xmlns:p14="http://schemas.microsoft.com/office/powerpoint/2010/main" val="34377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55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愛媛県立中央病院移植実績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愛媛県立中央病院移植実績</dc:title>
  <dc:creator>User</dc:creator>
  <cp:lastModifiedBy>comotec38</cp:lastModifiedBy>
  <cp:revision>7</cp:revision>
  <dcterms:created xsi:type="dcterms:W3CDTF">2021-02-15T11:53:42Z</dcterms:created>
  <dcterms:modified xsi:type="dcterms:W3CDTF">2024-08-21T03:01:12Z</dcterms:modified>
</cp:coreProperties>
</file>