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97" d="100"/>
          <a:sy n="97" d="100"/>
        </p:scale>
        <p:origin x="2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8363404176752963E-2"/>
          <c:y val="1.5722365207526821E-2"/>
          <c:w val="0.8285872174127108"/>
          <c:h val="0.88604926633222514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自家ＰＢＳＣＴ</c:v>
                </c:pt>
              </c:strCache>
            </c:strRef>
          </c:tx>
          <c:invertIfNegative val="0"/>
          <c:cat>
            <c:numRef>
              <c:f>Sheet1!$A$2:$A$36</c:f>
              <c:numCache>
                <c:formatCode>General</c:formatCode>
                <c:ptCount val="35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  <c:pt idx="30">
                  <c:v>2019</c:v>
                </c:pt>
                <c:pt idx="31">
                  <c:v>2020</c:v>
                </c:pt>
                <c:pt idx="32">
                  <c:v>2021</c:v>
                </c:pt>
                <c:pt idx="33">
                  <c:v>2022</c:v>
                </c:pt>
                <c:pt idx="34">
                  <c:v>2023</c:v>
                </c:pt>
              </c:numCache>
            </c:numRef>
          </c:cat>
          <c:val>
            <c:numRef>
              <c:f>Sheet1!$B$2:$B$36</c:f>
              <c:numCache>
                <c:formatCode>General</c:formatCode>
                <c:ptCount val="3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2</c:v>
                </c:pt>
                <c:pt idx="7">
                  <c:v>5</c:v>
                </c:pt>
                <c:pt idx="8">
                  <c:v>6</c:v>
                </c:pt>
                <c:pt idx="9">
                  <c:v>3</c:v>
                </c:pt>
                <c:pt idx="10">
                  <c:v>5</c:v>
                </c:pt>
                <c:pt idx="11">
                  <c:v>3</c:v>
                </c:pt>
                <c:pt idx="12">
                  <c:v>3</c:v>
                </c:pt>
                <c:pt idx="13">
                  <c:v>8</c:v>
                </c:pt>
                <c:pt idx="14">
                  <c:v>4</c:v>
                </c:pt>
                <c:pt idx="15">
                  <c:v>7</c:v>
                </c:pt>
                <c:pt idx="16">
                  <c:v>5</c:v>
                </c:pt>
                <c:pt idx="17">
                  <c:v>5</c:v>
                </c:pt>
                <c:pt idx="18">
                  <c:v>7</c:v>
                </c:pt>
                <c:pt idx="19">
                  <c:v>8</c:v>
                </c:pt>
                <c:pt idx="20">
                  <c:v>15</c:v>
                </c:pt>
                <c:pt idx="21">
                  <c:v>6</c:v>
                </c:pt>
                <c:pt idx="22">
                  <c:v>5</c:v>
                </c:pt>
                <c:pt idx="23">
                  <c:v>2</c:v>
                </c:pt>
                <c:pt idx="24">
                  <c:v>4</c:v>
                </c:pt>
                <c:pt idx="25">
                  <c:v>4</c:v>
                </c:pt>
                <c:pt idx="26">
                  <c:v>9</c:v>
                </c:pt>
                <c:pt idx="27">
                  <c:v>6</c:v>
                </c:pt>
                <c:pt idx="28">
                  <c:v>11</c:v>
                </c:pt>
                <c:pt idx="29">
                  <c:v>11</c:v>
                </c:pt>
                <c:pt idx="30">
                  <c:v>9</c:v>
                </c:pt>
                <c:pt idx="31">
                  <c:v>10</c:v>
                </c:pt>
                <c:pt idx="32">
                  <c:v>4</c:v>
                </c:pt>
                <c:pt idx="33">
                  <c:v>7</c:v>
                </c:pt>
                <c:pt idx="34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DBA-42BD-BDF1-0EEBAA11480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臍帯血</c:v>
                </c:pt>
              </c:strCache>
            </c:strRef>
          </c:tx>
          <c:invertIfNegative val="0"/>
          <c:cat>
            <c:numRef>
              <c:f>Sheet1!$A$2:$A$36</c:f>
              <c:numCache>
                <c:formatCode>General</c:formatCode>
                <c:ptCount val="35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  <c:pt idx="30">
                  <c:v>2019</c:v>
                </c:pt>
                <c:pt idx="31">
                  <c:v>2020</c:v>
                </c:pt>
                <c:pt idx="32">
                  <c:v>2021</c:v>
                </c:pt>
                <c:pt idx="33">
                  <c:v>2022</c:v>
                </c:pt>
                <c:pt idx="34">
                  <c:v>2023</c:v>
                </c:pt>
              </c:numCache>
            </c:numRef>
          </c:cat>
          <c:val>
            <c:numRef>
              <c:f>Sheet1!$C$2:$C$36</c:f>
              <c:numCache>
                <c:formatCode>General</c:formatCode>
                <c:ptCount val="3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2</c:v>
                </c:pt>
                <c:pt idx="13">
                  <c:v>1</c:v>
                </c:pt>
                <c:pt idx="14">
                  <c:v>0</c:v>
                </c:pt>
                <c:pt idx="15">
                  <c:v>3</c:v>
                </c:pt>
                <c:pt idx="16">
                  <c:v>3</c:v>
                </c:pt>
                <c:pt idx="17">
                  <c:v>3</c:v>
                </c:pt>
                <c:pt idx="18">
                  <c:v>1</c:v>
                </c:pt>
                <c:pt idx="19">
                  <c:v>6</c:v>
                </c:pt>
                <c:pt idx="20">
                  <c:v>2</c:v>
                </c:pt>
                <c:pt idx="21">
                  <c:v>4</c:v>
                </c:pt>
                <c:pt idx="22">
                  <c:v>6</c:v>
                </c:pt>
                <c:pt idx="23">
                  <c:v>3</c:v>
                </c:pt>
                <c:pt idx="24">
                  <c:v>4</c:v>
                </c:pt>
                <c:pt idx="25">
                  <c:v>7</c:v>
                </c:pt>
                <c:pt idx="26">
                  <c:v>5</c:v>
                </c:pt>
                <c:pt idx="27">
                  <c:v>8</c:v>
                </c:pt>
                <c:pt idx="28">
                  <c:v>13</c:v>
                </c:pt>
                <c:pt idx="29">
                  <c:v>18</c:v>
                </c:pt>
                <c:pt idx="30">
                  <c:v>10</c:v>
                </c:pt>
                <c:pt idx="31">
                  <c:v>13</c:v>
                </c:pt>
                <c:pt idx="32">
                  <c:v>6</c:v>
                </c:pt>
                <c:pt idx="33">
                  <c:v>9</c:v>
                </c:pt>
                <c:pt idx="34">
                  <c:v>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DBA-42BD-BDF1-0EEBAA11480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血縁半合致移植</c:v>
                </c:pt>
              </c:strCache>
            </c:strRef>
          </c:tx>
          <c:invertIfNegative val="0"/>
          <c:cat>
            <c:numRef>
              <c:f>Sheet1!$A$2:$A$36</c:f>
              <c:numCache>
                <c:formatCode>General</c:formatCode>
                <c:ptCount val="35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  <c:pt idx="30">
                  <c:v>2019</c:v>
                </c:pt>
                <c:pt idx="31">
                  <c:v>2020</c:v>
                </c:pt>
                <c:pt idx="32">
                  <c:v>2021</c:v>
                </c:pt>
                <c:pt idx="33">
                  <c:v>2022</c:v>
                </c:pt>
                <c:pt idx="34">
                  <c:v>2023</c:v>
                </c:pt>
              </c:numCache>
            </c:numRef>
          </c:cat>
          <c:val>
            <c:numRef>
              <c:f>Sheet1!$D$2:$D$36</c:f>
              <c:numCache>
                <c:formatCode>General</c:formatCode>
                <c:ptCount val="3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1</c:v>
                </c:pt>
                <c:pt idx="32">
                  <c:v>2</c:v>
                </c:pt>
                <c:pt idx="33">
                  <c:v>5</c:v>
                </c:pt>
                <c:pt idx="34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5DBA-42BD-BDF1-0EEBAA11480F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血縁ＢＭＴ</c:v>
                </c:pt>
              </c:strCache>
            </c:strRef>
          </c:tx>
          <c:invertIfNegative val="0"/>
          <c:cat>
            <c:numRef>
              <c:f>Sheet1!$A$2:$A$36</c:f>
              <c:numCache>
                <c:formatCode>General</c:formatCode>
                <c:ptCount val="35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  <c:pt idx="30">
                  <c:v>2019</c:v>
                </c:pt>
                <c:pt idx="31">
                  <c:v>2020</c:v>
                </c:pt>
                <c:pt idx="32">
                  <c:v>2021</c:v>
                </c:pt>
                <c:pt idx="33">
                  <c:v>2022</c:v>
                </c:pt>
                <c:pt idx="34">
                  <c:v>2023</c:v>
                </c:pt>
              </c:numCache>
            </c:numRef>
          </c:cat>
          <c:val>
            <c:numRef>
              <c:f>Sheet1!$E$2:$E$36</c:f>
              <c:numCache>
                <c:formatCode>General</c:formatCode>
                <c:ptCount val="35"/>
                <c:pt idx="0">
                  <c:v>3</c:v>
                </c:pt>
                <c:pt idx="1">
                  <c:v>7</c:v>
                </c:pt>
                <c:pt idx="2">
                  <c:v>6</c:v>
                </c:pt>
                <c:pt idx="3">
                  <c:v>6</c:v>
                </c:pt>
                <c:pt idx="4">
                  <c:v>7</c:v>
                </c:pt>
                <c:pt idx="5">
                  <c:v>9</c:v>
                </c:pt>
                <c:pt idx="6">
                  <c:v>8</c:v>
                </c:pt>
                <c:pt idx="7">
                  <c:v>4</c:v>
                </c:pt>
                <c:pt idx="8">
                  <c:v>7</c:v>
                </c:pt>
                <c:pt idx="9">
                  <c:v>6</c:v>
                </c:pt>
                <c:pt idx="10">
                  <c:v>6</c:v>
                </c:pt>
                <c:pt idx="11">
                  <c:v>7</c:v>
                </c:pt>
                <c:pt idx="12">
                  <c:v>1</c:v>
                </c:pt>
                <c:pt idx="13">
                  <c:v>0</c:v>
                </c:pt>
                <c:pt idx="14">
                  <c:v>2</c:v>
                </c:pt>
                <c:pt idx="15">
                  <c:v>3</c:v>
                </c:pt>
                <c:pt idx="16">
                  <c:v>1</c:v>
                </c:pt>
                <c:pt idx="17">
                  <c:v>1</c:v>
                </c:pt>
                <c:pt idx="18">
                  <c:v>0</c:v>
                </c:pt>
                <c:pt idx="19">
                  <c:v>2</c:v>
                </c:pt>
                <c:pt idx="20">
                  <c:v>2</c:v>
                </c:pt>
                <c:pt idx="21">
                  <c:v>2</c:v>
                </c:pt>
                <c:pt idx="22">
                  <c:v>3</c:v>
                </c:pt>
                <c:pt idx="23">
                  <c:v>0</c:v>
                </c:pt>
                <c:pt idx="24">
                  <c:v>1</c:v>
                </c:pt>
                <c:pt idx="25">
                  <c:v>1</c:v>
                </c:pt>
                <c:pt idx="26">
                  <c:v>3</c:v>
                </c:pt>
                <c:pt idx="27">
                  <c:v>4</c:v>
                </c:pt>
                <c:pt idx="28">
                  <c:v>3</c:v>
                </c:pt>
                <c:pt idx="29">
                  <c:v>2</c:v>
                </c:pt>
                <c:pt idx="30">
                  <c:v>2</c:v>
                </c:pt>
                <c:pt idx="31">
                  <c:v>2</c:v>
                </c:pt>
                <c:pt idx="32">
                  <c:v>1</c:v>
                </c:pt>
                <c:pt idx="33">
                  <c:v>0</c:v>
                </c:pt>
                <c:pt idx="34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5DBA-42BD-BDF1-0EEBAA11480F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血縁ＰＢ</c:v>
                </c:pt>
              </c:strCache>
            </c:strRef>
          </c:tx>
          <c:invertIfNegative val="0"/>
          <c:cat>
            <c:numRef>
              <c:f>Sheet1!$A$2:$A$36</c:f>
              <c:numCache>
                <c:formatCode>General</c:formatCode>
                <c:ptCount val="35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  <c:pt idx="30">
                  <c:v>2019</c:v>
                </c:pt>
                <c:pt idx="31">
                  <c:v>2020</c:v>
                </c:pt>
                <c:pt idx="32">
                  <c:v>2021</c:v>
                </c:pt>
                <c:pt idx="33">
                  <c:v>2022</c:v>
                </c:pt>
                <c:pt idx="34">
                  <c:v>2023</c:v>
                </c:pt>
              </c:numCache>
            </c:numRef>
          </c:cat>
          <c:val>
            <c:numRef>
              <c:f>Sheet1!$F$2:$F$36</c:f>
              <c:numCache>
                <c:formatCode>General</c:formatCode>
                <c:ptCount val="3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2</c:v>
                </c:pt>
                <c:pt idx="12">
                  <c:v>5</c:v>
                </c:pt>
                <c:pt idx="13">
                  <c:v>4</c:v>
                </c:pt>
                <c:pt idx="14">
                  <c:v>3</c:v>
                </c:pt>
                <c:pt idx="15">
                  <c:v>3</c:v>
                </c:pt>
                <c:pt idx="16">
                  <c:v>0</c:v>
                </c:pt>
                <c:pt idx="17">
                  <c:v>0</c:v>
                </c:pt>
                <c:pt idx="18">
                  <c:v>1</c:v>
                </c:pt>
                <c:pt idx="19">
                  <c:v>2</c:v>
                </c:pt>
                <c:pt idx="20">
                  <c:v>0</c:v>
                </c:pt>
                <c:pt idx="21">
                  <c:v>2</c:v>
                </c:pt>
                <c:pt idx="22">
                  <c:v>3</c:v>
                </c:pt>
                <c:pt idx="23">
                  <c:v>3</c:v>
                </c:pt>
                <c:pt idx="24">
                  <c:v>0</c:v>
                </c:pt>
                <c:pt idx="25">
                  <c:v>2</c:v>
                </c:pt>
                <c:pt idx="26">
                  <c:v>3</c:v>
                </c:pt>
                <c:pt idx="27">
                  <c:v>4</c:v>
                </c:pt>
                <c:pt idx="28">
                  <c:v>3</c:v>
                </c:pt>
                <c:pt idx="29">
                  <c:v>1</c:v>
                </c:pt>
                <c:pt idx="30">
                  <c:v>4</c:v>
                </c:pt>
                <c:pt idx="31">
                  <c:v>3</c:v>
                </c:pt>
                <c:pt idx="32">
                  <c:v>2</c:v>
                </c:pt>
                <c:pt idx="33">
                  <c:v>0</c:v>
                </c:pt>
                <c:pt idx="34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5DBA-42BD-BDF1-0EEBAA11480F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非血縁ＢＭＴ</c:v>
                </c:pt>
              </c:strCache>
            </c:strRef>
          </c:tx>
          <c:invertIfNegative val="0"/>
          <c:cat>
            <c:numRef>
              <c:f>Sheet1!$A$2:$A$36</c:f>
              <c:numCache>
                <c:formatCode>General</c:formatCode>
                <c:ptCount val="35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  <c:pt idx="30">
                  <c:v>2019</c:v>
                </c:pt>
                <c:pt idx="31">
                  <c:v>2020</c:v>
                </c:pt>
                <c:pt idx="32">
                  <c:v>2021</c:v>
                </c:pt>
                <c:pt idx="33">
                  <c:v>2022</c:v>
                </c:pt>
                <c:pt idx="34">
                  <c:v>2023</c:v>
                </c:pt>
              </c:numCache>
            </c:numRef>
          </c:cat>
          <c:val>
            <c:numRef>
              <c:f>Sheet1!$G$2:$G$36</c:f>
              <c:numCache>
                <c:formatCode>General</c:formatCode>
                <c:ptCount val="3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2</c:v>
                </c:pt>
                <c:pt idx="6">
                  <c:v>4</c:v>
                </c:pt>
                <c:pt idx="7">
                  <c:v>6</c:v>
                </c:pt>
                <c:pt idx="8">
                  <c:v>4</c:v>
                </c:pt>
                <c:pt idx="9">
                  <c:v>5</c:v>
                </c:pt>
                <c:pt idx="10">
                  <c:v>9</c:v>
                </c:pt>
                <c:pt idx="11">
                  <c:v>11</c:v>
                </c:pt>
                <c:pt idx="12">
                  <c:v>16</c:v>
                </c:pt>
                <c:pt idx="13">
                  <c:v>12</c:v>
                </c:pt>
                <c:pt idx="14">
                  <c:v>16</c:v>
                </c:pt>
                <c:pt idx="15">
                  <c:v>10</c:v>
                </c:pt>
                <c:pt idx="16">
                  <c:v>18</c:v>
                </c:pt>
                <c:pt idx="17">
                  <c:v>9</c:v>
                </c:pt>
                <c:pt idx="18">
                  <c:v>13</c:v>
                </c:pt>
                <c:pt idx="19">
                  <c:v>10</c:v>
                </c:pt>
                <c:pt idx="20">
                  <c:v>9</c:v>
                </c:pt>
                <c:pt idx="21">
                  <c:v>12</c:v>
                </c:pt>
                <c:pt idx="22">
                  <c:v>9</c:v>
                </c:pt>
                <c:pt idx="23">
                  <c:v>1</c:v>
                </c:pt>
                <c:pt idx="24">
                  <c:v>5</c:v>
                </c:pt>
                <c:pt idx="25">
                  <c:v>5</c:v>
                </c:pt>
                <c:pt idx="26">
                  <c:v>4</c:v>
                </c:pt>
                <c:pt idx="27">
                  <c:v>4</c:v>
                </c:pt>
                <c:pt idx="28">
                  <c:v>4</c:v>
                </c:pt>
                <c:pt idx="29">
                  <c:v>2</c:v>
                </c:pt>
                <c:pt idx="30">
                  <c:v>6</c:v>
                </c:pt>
                <c:pt idx="31">
                  <c:v>3</c:v>
                </c:pt>
                <c:pt idx="32">
                  <c:v>2</c:v>
                </c:pt>
                <c:pt idx="33">
                  <c:v>1</c:v>
                </c:pt>
                <c:pt idx="3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5DBA-42BD-BDF1-0EEBAA11480F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非血縁ＰＢ</c:v>
                </c:pt>
              </c:strCache>
            </c:strRef>
          </c:tx>
          <c:invertIfNegative val="0"/>
          <c:cat>
            <c:numRef>
              <c:f>Sheet1!$A$2:$A$36</c:f>
              <c:numCache>
                <c:formatCode>General</c:formatCode>
                <c:ptCount val="35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  <c:pt idx="30">
                  <c:v>2019</c:v>
                </c:pt>
                <c:pt idx="31">
                  <c:v>2020</c:v>
                </c:pt>
                <c:pt idx="32">
                  <c:v>2021</c:v>
                </c:pt>
                <c:pt idx="33">
                  <c:v>2022</c:v>
                </c:pt>
                <c:pt idx="34">
                  <c:v>2023</c:v>
                </c:pt>
              </c:numCache>
            </c:numRef>
          </c:cat>
          <c:val>
            <c:numRef>
              <c:f>Sheet1!$H$2:$H$36</c:f>
              <c:numCache>
                <c:formatCode>General</c:formatCode>
                <c:ptCount val="3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1</c:v>
                </c:pt>
                <c:pt idx="27">
                  <c:v>0</c:v>
                </c:pt>
                <c:pt idx="28">
                  <c:v>0</c:v>
                </c:pt>
                <c:pt idx="29">
                  <c:v>1</c:v>
                </c:pt>
                <c:pt idx="30">
                  <c:v>0</c:v>
                </c:pt>
                <c:pt idx="31">
                  <c:v>1</c:v>
                </c:pt>
                <c:pt idx="32">
                  <c:v>1</c:v>
                </c:pt>
                <c:pt idx="33">
                  <c:v>0</c:v>
                </c:pt>
                <c:pt idx="3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549576320"/>
        <c:axId val="1549575232"/>
        <c:axId val="0"/>
      </c:bar3DChart>
      <c:catAx>
        <c:axId val="15495763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549575232"/>
        <c:crosses val="autoZero"/>
        <c:auto val="1"/>
        <c:lblAlgn val="ctr"/>
        <c:lblOffset val="100"/>
        <c:noMultiLvlLbl val="0"/>
      </c:catAx>
      <c:valAx>
        <c:axId val="15495752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495763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6576461828990681"/>
          <c:y val="7.4393500234026799E-2"/>
          <c:w val="9.9155907506404142E-2"/>
          <c:h val="0.68935617040633579"/>
        </c:manualLayout>
      </c:layout>
      <c:overlay val="0"/>
    </c:legend>
    <c:plotVisOnly val="1"/>
    <c:dispBlanksAs val="gap"/>
    <c:showDLblsOverMax val="0"/>
  </c:chart>
  <c:spPr>
    <a:noFill/>
  </c:spPr>
  <c:txPr>
    <a:bodyPr/>
    <a:lstStyle/>
    <a:p>
      <a:pPr>
        <a:defRPr sz="1000"/>
      </a:pPr>
      <a:endParaRPr lang="ja-JP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8BBDB-BD63-45B1-BA96-2557B9A007BD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22C10-7F87-4852-8303-4D4408DB2E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6082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8BBDB-BD63-45B1-BA96-2557B9A007BD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22C10-7F87-4852-8303-4D4408DB2E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1363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8BBDB-BD63-45B1-BA96-2557B9A007BD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22C10-7F87-4852-8303-4D4408DB2E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9101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8BBDB-BD63-45B1-BA96-2557B9A007BD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22C10-7F87-4852-8303-4D4408DB2E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9293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8BBDB-BD63-45B1-BA96-2557B9A007BD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22C10-7F87-4852-8303-4D4408DB2E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6113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8BBDB-BD63-45B1-BA96-2557B9A007BD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22C10-7F87-4852-8303-4D4408DB2E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0918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8BBDB-BD63-45B1-BA96-2557B9A007BD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22C10-7F87-4852-8303-4D4408DB2E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7244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8BBDB-BD63-45B1-BA96-2557B9A007BD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22C10-7F87-4852-8303-4D4408DB2E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0039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8BBDB-BD63-45B1-BA96-2557B9A007BD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22C10-7F87-4852-8303-4D4408DB2E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8978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8BBDB-BD63-45B1-BA96-2557B9A007BD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22C10-7F87-4852-8303-4D4408DB2E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9446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8BBDB-BD63-45B1-BA96-2557B9A007BD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22C10-7F87-4852-8303-4D4408DB2E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8980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88BBDB-BD63-45B1-BA96-2557B9A007BD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C22C10-7F87-4852-8303-4D4408DB2E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9839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-16433"/>
            <a:ext cx="12066813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" name="正方形/長方形 1"/>
          <p:cNvSpPr/>
          <p:nvPr/>
        </p:nvSpPr>
        <p:spPr>
          <a:xfrm>
            <a:off x="8903485" y="875854"/>
            <a:ext cx="252028" cy="50734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468822"/>
              </p:ext>
            </p:extLst>
          </p:nvPr>
        </p:nvGraphicFramePr>
        <p:xfrm>
          <a:off x="293915" y="1086645"/>
          <a:ext cx="11217728" cy="52921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タイトル 1"/>
          <p:cNvSpPr>
            <a:spLocks noGrp="1"/>
          </p:cNvSpPr>
          <p:nvPr>
            <p:ph type="title"/>
          </p:nvPr>
        </p:nvSpPr>
        <p:spPr>
          <a:xfrm>
            <a:off x="2156048" y="236538"/>
            <a:ext cx="8229600" cy="850107"/>
          </a:xfrm>
        </p:spPr>
        <p:txBody>
          <a:bodyPr>
            <a:normAutofit/>
          </a:bodyPr>
          <a:lstStyle/>
          <a:p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愛媛県立中央病院移植実績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四角形吹き出し 5"/>
          <p:cNvSpPr/>
          <p:nvPr/>
        </p:nvSpPr>
        <p:spPr>
          <a:xfrm>
            <a:off x="385074" y="6378775"/>
            <a:ext cx="3541948" cy="349974"/>
          </a:xfrm>
          <a:prstGeom prst="wedgeRectCallout">
            <a:avLst>
              <a:gd name="adj1" fmla="val -36960"/>
              <a:gd name="adj2" fmla="val -10289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1" tIns="45646" rIns="91291" bIns="45646" rtlCol="0" anchor="ctr"/>
          <a:lstStyle/>
          <a:p>
            <a:pPr algn="ctr"/>
            <a:r>
              <a:rPr lang="en-US" altLang="ja-JP" sz="1600" dirty="0" smtClea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1989</a:t>
            </a:r>
            <a:r>
              <a:rPr lang="ja-JP" altLang="en-US" sz="1600" dirty="0" smtClea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 愛媛</a:t>
            </a:r>
            <a:r>
              <a:rPr lang="ja-JP" altLang="en-US" sz="1600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で初めて骨髄移植施行</a:t>
            </a:r>
          </a:p>
        </p:txBody>
      </p:sp>
      <p:sp>
        <p:nvSpPr>
          <p:cNvPr id="7" name="四角形吹き出し 6"/>
          <p:cNvSpPr/>
          <p:nvPr/>
        </p:nvSpPr>
        <p:spPr>
          <a:xfrm>
            <a:off x="4162732" y="6378775"/>
            <a:ext cx="4278700" cy="346436"/>
          </a:xfrm>
          <a:prstGeom prst="wedgeRectCallout">
            <a:avLst>
              <a:gd name="adj1" fmla="val -103358"/>
              <a:gd name="adj2" fmla="val -10505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1" tIns="45646" rIns="91291" bIns="45646" rtlCol="0" anchor="ctr"/>
          <a:lstStyle/>
          <a:p>
            <a:pPr algn="ctr"/>
            <a:r>
              <a:rPr lang="en-US" altLang="ja-JP" sz="1600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1993</a:t>
            </a:r>
            <a:r>
              <a:rPr lang="ja-JP" altLang="en-US" sz="1600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 四国で初めての骨髄バンク認定施設</a:t>
            </a:r>
          </a:p>
        </p:txBody>
      </p:sp>
      <p:sp>
        <p:nvSpPr>
          <p:cNvPr id="10" name="四角形吹き出し 9"/>
          <p:cNvSpPr/>
          <p:nvPr/>
        </p:nvSpPr>
        <p:spPr>
          <a:xfrm>
            <a:off x="9930420" y="5621645"/>
            <a:ext cx="2024582" cy="1103566"/>
          </a:xfrm>
          <a:prstGeom prst="wedgeRectCallout">
            <a:avLst>
              <a:gd name="adj1" fmla="val -168004"/>
              <a:gd name="adj2" fmla="val 5672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291" tIns="45646" rIns="91291" bIns="45646" rtlCol="0" anchor="ctr"/>
          <a:lstStyle/>
          <a:p>
            <a:pPr algn="ctr"/>
            <a:r>
              <a:rPr lang="en-US" altLang="ja-JP" sz="1400" dirty="0" smtClean="0">
                <a:solidFill>
                  <a:schemeClr val="tx1"/>
                </a:solidFill>
              </a:rPr>
              <a:t>2015</a:t>
            </a:r>
            <a:r>
              <a:rPr lang="ja-JP" altLang="en-US" sz="1400" dirty="0" smtClean="0">
                <a:solidFill>
                  <a:schemeClr val="tx1"/>
                </a:solidFill>
              </a:rPr>
              <a:t>年</a:t>
            </a:r>
            <a:endParaRPr lang="en-US" altLang="ja-JP" sz="1400" dirty="0">
              <a:solidFill>
                <a:schemeClr val="tx1"/>
              </a:solidFill>
            </a:endParaRPr>
          </a:p>
          <a:p>
            <a:pPr algn="ctr"/>
            <a:r>
              <a:rPr lang="ja-JP" altLang="en-US" sz="1400" dirty="0" smtClean="0">
                <a:solidFill>
                  <a:schemeClr val="tx1"/>
                </a:solidFill>
              </a:rPr>
              <a:t>造血</a:t>
            </a:r>
            <a:r>
              <a:rPr lang="ja-JP" altLang="en-US" sz="1400" dirty="0">
                <a:solidFill>
                  <a:schemeClr val="tx1"/>
                </a:solidFill>
              </a:rPr>
              <a:t>幹細胞移植医療体制</a:t>
            </a:r>
            <a:r>
              <a:rPr lang="ja-JP" altLang="en-US" sz="1400" dirty="0" smtClean="0">
                <a:solidFill>
                  <a:schemeClr val="tx1"/>
                </a:solidFill>
              </a:rPr>
              <a:t>整備事業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400" dirty="0" smtClean="0">
                <a:solidFill>
                  <a:schemeClr val="tx1"/>
                </a:solidFill>
              </a:rPr>
              <a:t>推進拠点病院</a:t>
            </a:r>
            <a:r>
              <a:rPr lang="ja-JP" altLang="en-US" sz="1400" dirty="0">
                <a:solidFill>
                  <a:schemeClr val="tx1"/>
                </a:solidFill>
              </a:rPr>
              <a:t>に認定</a:t>
            </a:r>
          </a:p>
        </p:txBody>
      </p:sp>
      <p:sp>
        <p:nvSpPr>
          <p:cNvPr id="11" name="四角形吹き出し 10"/>
          <p:cNvSpPr/>
          <p:nvPr/>
        </p:nvSpPr>
        <p:spPr>
          <a:xfrm>
            <a:off x="9293902" y="428738"/>
            <a:ext cx="2661100" cy="860173"/>
          </a:xfrm>
          <a:prstGeom prst="wedgeRectCallout">
            <a:avLst>
              <a:gd name="adj1" fmla="val -59443"/>
              <a:gd name="adj2" fmla="val 5809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1" tIns="45646" rIns="91291" bIns="45646" rtlCol="0" anchor="ctr"/>
          <a:lstStyle/>
          <a:p>
            <a:pPr algn="ctr"/>
            <a:r>
              <a:rPr lang="en-US" altLang="ja-JP" sz="1600" dirty="0" smtClea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2020</a:t>
            </a:r>
            <a:r>
              <a:rPr lang="ja-JP" altLang="en-US" sz="1600" dirty="0" smtClea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endParaRPr lang="en-US" altLang="ja-JP" sz="1600" dirty="0" smtClean="0">
              <a:solidFill>
                <a:prstClr val="white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en-US" altLang="ja-JP" sz="1600" dirty="0" smtClea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HLA</a:t>
            </a:r>
            <a:r>
              <a:rPr lang="ja-JP" altLang="en-US" sz="1600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半合致移植を開始</a:t>
            </a:r>
          </a:p>
        </p:txBody>
      </p:sp>
      <p:sp>
        <p:nvSpPr>
          <p:cNvPr id="12" name="四角形吹き出し 11"/>
          <p:cNvSpPr/>
          <p:nvPr/>
        </p:nvSpPr>
        <p:spPr>
          <a:xfrm>
            <a:off x="3220532" y="1086644"/>
            <a:ext cx="3690664" cy="526213"/>
          </a:xfrm>
          <a:prstGeom prst="wedgeRectCallout">
            <a:avLst>
              <a:gd name="adj1" fmla="val 42032"/>
              <a:gd name="adj2" fmla="val 15543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1" tIns="45646" rIns="91291" bIns="45646" rtlCol="0" anchor="ctr"/>
          <a:lstStyle/>
          <a:p>
            <a:pPr algn="ctr"/>
            <a:r>
              <a:rPr lang="en-US" altLang="ja-JP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2011</a:t>
            </a:r>
            <a:r>
              <a:rPr lang="ja-JP" altLang="en-US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endParaRPr lang="en-US" altLang="ja-JP" dirty="0">
              <a:solidFill>
                <a:prstClr val="white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日本造血細胞移植学会総会開催</a:t>
            </a:r>
          </a:p>
        </p:txBody>
      </p:sp>
    </p:spTree>
    <p:extLst>
      <p:ext uri="{BB962C8B-B14F-4D97-AF65-F5344CB8AC3E}">
        <p14:creationId xmlns:p14="http://schemas.microsoft.com/office/powerpoint/2010/main" val="3437793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55</Words>
  <Application>Microsoft Office PowerPoint</Application>
  <PresentationFormat>ワイド画面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游ゴシック</vt:lpstr>
      <vt:lpstr>游ゴシック Light</vt:lpstr>
      <vt:lpstr>Arial</vt:lpstr>
      <vt:lpstr>Office テーマ</vt:lpstr>
      <vt:lpstr>愛媛県立中央病院移植実績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愛媛県立中央病院移植実績</dc:title>
  <dc:creator>User</dc:creator>
  <cp:lastModifiedBy>comotec38</cp:lastModifiedBy>
  <cp:revision>7</cp:revision>
  <dcterms:created xsi:type="dcterms:W3CDTF">2021-02-15T11:53:42Z</dcterms:created>
  <dcterms:modified xsi:type="dcterms:W3CDTF">2024-08-21T03:01:12Z</dcterms:modified>
</cp:coreProperties>
</file>