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0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4660"/>
  </p:normalViewPr>
  <p:slideViewPr>
    <p:cSldViewPr>
      <p:cViewPr varScale="1">
        <p:scale>
          <a:sx n="104" d="100"/>
          <a:sy n="104" d="100"/>
        </p:scale>
        <p:origin x="132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308\Downloads\&#21307;&#30274;&#20307;&#21046;&#25972;&#20633;&#20107;&#26989;\&#12487;&#12540;&#12479;&#25505;&#21462;&#12289;&#31227;&#26893;\&#22235;&#22269;&#12398;&#31227;&#26893;&#24180;&#27425;&#25512;&#3122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Sheet2!$A$3:$B$3</c:f>
              <c:strCache>
                <c:ptCount val="1"/>
                <c:pt idx="0">
                  <c:v>愛媛</c:v>
                </c:pt>
              </c:strCache>
            </c:strRef>
          </c:tx>
          <c:invertIfNegative val="0"/>
          <c:cat>
            <c:numRef>
              <c:f>Sheet2!$C$2:$N$2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Sheet2!$C$3:$N$3</c:f>
              <c:numCache>
                <c:formatCode>General</c:formatCode>
                <c:ptCount val="12"/>
                <c:pt idx="0">
                  <c:v>30</c:v>
                </c:pt>
                <c:pt idx="1">
                  <c:v>30</c:v>
                </c:pt>
                <c:pt idx="2">
                  <c:v>36</c:v>
                </c:pt>
                <c:pt idx="3">
                  <c:v>31</c:v>
                </c:pt>
                <c:pt idx="4">
                  <c:v>35</c:v>
                </c:pt>
                <c:pt idx="5">
                  <c:v>47</c:v>
                </c:pt>
                <c:pt idx="6">
                  <c:v>34</c:v>
                </c:pt>
                <c:pt idx="7">
                  <c:v>39</c:v>
                </c:pt>
                <c:pt idx="8">
                  <c:v>34</c:v>
                </c:pt>
                <c:pt idx="9">
                  <c:v>41</c:v>
                </c:pt>
                <c:pt idx="10">
                  <c:v>42</c:v>
                </c:pt>
                <c:pt idx="11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5-4374-A0A2-48B51F30E235}"/>
            </c:ext>
          </c:extLst>
        </c:ser>
        <c:ser>
          <c:idx val="1"/>
          <c:order val="1"/>
          <c:tx>
            <c:strRef>
              <c:f>Sheet2!$A$4:$B$4</c:f>
              <c:strCache>
                <c:ptCount val="1"/>
                <c:pt idx="0">
                  <c:v>香川</c:v>
                </c:pt>
              </c:strCache>
            </c:strRef>
          </c:tx>
          <c:invertIfNegative val="0"/>
          <c:cat>
            <c:numRef>
              <c:f>Sheet2!$C$2:$N$2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Sheet2!$C$4:$N$4</c:f>
              <c:numCache>
                <c:formatCode>General</c:formatCode>
                <c:ptCount val="12"/>
                <c:pt idx="0">
                  <c:v>15</c:v>
                </c:pt>
                <c:pt idx="1">
                  <c:v>15</c:v>
                </c:pt>
                <c:pt idx="2">
                  <c:v>20</c:v>
                </c:pt>
                <c:pt idx="3">
                  <c:v>9</c:v>
                </c:pt>
                <c:pt idx="4">
                  <c:v>25</c:v>
                </c:pt>
                <c:pt idx="5">
                  <c:v>21</c:v>
                </c:pt>
                <c:pt idx="6">
                  <c:v>20</c:v>
                </c:pt>
                <c:pt idx="7">
                  <c:v>25</c:v>
                </c:pt>
                <c:pt idx="8">
                  <c:v>21</c:v>
                </c:pt>
                <c:pt idx="9">
                  <c:v>26</c:v>
                </c:pt>
                <c:pt idx="10">
                  <c:v>24</c:v>
                </c:pt>
                <c:pt idx="1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5-4374-A0A2-48B51F30E235}"/>
            </c:ext>
          </c:extLst>
        </c:ser>
        <c:ser>
          <c:idx val="2"/>
          <c:order val="2"/>
          <c:tx>
            <c:strRef>
              <c:f>Sheet2!$A$5:$B$5</c:f>
              <c:strCache>
                <c:ptCount val="1"/>
                <c:pt idx="0">
                  <c:v>徳島</c:v>
                </c:pt>
              </c:strCache>
            </c:strRef>
          </c:tx>
          <c:invertIfNegative val="0"/>
          <c:cat>
            <c:numRef>
              <c:f>Sheet2!$C$2:$N$2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Sheet2!$C$5:$N$5</c:f>
              <c:numCache>
                <c:formatCode>General</c:formatCode>
                <c:ptCount val="12"/>
                <c:pt idx="0">
                  <c:v>9</c:v>
                </c:pt>
                <c:pt idx="1">
                  <c:v>13</c:v>
                </c:pt>
                <c:pt idx="2">
                  <c:v>14</c:v>
                </c:pt>
                <c:pt idx="3">
                  <c:v>14</c:v>
                </c:pt>
                <c:pt idx="4">
                  <c:v>20</c:v>
                </c:pt>
                <c:pt idx="5">
                  <c:v>18</c:v>
                </c:pt>
                <c:pt idx="6">
                  <c:v>22</c:v>
                </c:pt>
                <c:pt idx="7">
                  <c:v>15</c:v>
                </c:pt>
                <c:pt idx="8">
                  <c:v>21</c:v>
                </c:pt>
                <c:pt idx="9">
                  <c:v>17</c:v>
                </c:pt>
                <c:pt idx="10">
                  <c:v>14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B5-4374-A0A2-48B51F30E235}"/>
            </c:ext>
          </c:extLst>
        </c:ser>
        <c:ser>
          <c:idx val="3"/>
          <c:order val="3"/>
          <c:tx>
            <c:strRef>
              <c:f>Sheet2!$A$6:$B$6</c:f>
              <c:strCache>
                <c:ptCount val="1"/>
                <c:pt idx="0">
                  <c:v>高知</c:v>
                </c:pt>
              </c:strCache>
            </c:strRef>
          </c:tx>
          <c:invertIfNegative val="0"/>
          <c:cat>
            <c:numRef>
              <c:f>Sheet2!$C$2:$N$2</c:f>
              <c:numCache>
                <c:formatCode>General</c:formatCod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</c:numCache>
            </c:numRef>
          </c:cat>
          <c:val>
            <c:numRef>
              <c:f>Sheet2!$C$6:$N$6</c:f>
              <c:numCache>
                <c:formatCode>General</c:formatCode>
                <c:ptCount val="12"/>
                <c:pt idx="0">
                  <c:v>9</c:v>
                </c:pt>
                <c:pt idx="1">
                  <c:v>1</c:v>
                </c:pt>
                <c:pt idx="2">
                  <c:v>7</c:v>
                </c:pt>
                <c:pt idx="3">
                  <c:v>4</c:v>
                </c:pt>
                <c:pt idx="4">
                  <c:v>11</c:v>
                </c:pt>
                <c:pt idx="5">
                  <c:v>12</c:v>
                </c:pt>
                <c:pt idx="6">
                  <c:v>14</c:v>
                </c:pt>
                <c:pt idx="7">
                  <c:v>21</c:v>
                </c:pt>
                <c:pt idx="8">
                  <c:v>11</c:v>
                </c:pt>
                <c:pt idx="9">
                  <c:v>19</c:v>
                </c:pt>
                <c:pt idx="10">
                  <c:v>17</c:v>
                </c:pt>
                <c:pt idx="1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B5-4374-A0A2-48B51F30E2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917504"/>
        <c:axId val="86920192"/>
        <c:axId val="0"/>
      </c:bar3DChart>
      <c:catAx>
        <c:axId val="8691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920192"/>
        <c:crosses val="autoZero"/>
        <c:auto val="1"/>
        <c:lblAlgn val="ctr"/>
        <c:lblOffset val="100"/>
        <c:noMultiLvlLbl val="0"/>
      </c:catAx>
      <c:valAx>
        <c:axId val="86920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917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F6D27-E5CB-4A66-9D12-6E5A2930B807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F3181B-9629-4329-9316-18D5ACB60C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056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CB-82CC-4117-A4A5-87326032A511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761E-7817-4C8B-AD68-AD367951F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63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CB-82CC-4117-A4A5-87326032A511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761E-7817-4C8B-AD68-AD367951F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13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CB-82CC-4117-A4A5-87326032A511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761E-7817-4C8B-AD68-AD367951F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22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CB-82CC-4117-A4A5-87326032A511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761E-7817-4C8B-AD68-AD367951F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29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CB-82CC-4117-A4A5-87326032A511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761E-7817-4C8B-AD68-AD367951F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44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CB-82CC-4117-A4A5-87326032A511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761E-7817-4C8B-AD68-AD367951F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33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CB-82CC-4117-A4A5-87326032A511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761E-7817-4C8B-AD68-AD367951F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521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CB-82CC-4117-A4A5-87326032A511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761E-7817-4C8B-AD68-AD367951F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57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CB-82CC-4117-A4A5-87326032A511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761E-7817-4C8B-AD68-AD367951F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8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CB-82CC-4117-A4A5-87326032A511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761E-7817-4C8B-AD68-AD367951F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48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3FCB-82CC-4117-A4A5-87326032A511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5761E-7817-4C8B-AD68-AD367951F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00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53FCB-82CC-4117-A4A5-87326032A511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5761E-7817-4C8B-AD68-AD367951F7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1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20350"/>
              </p:ext>
            </p:extLst>
          </p:nvPr>
        </p:nvGraphicFramePr>
        <p:xfrm>
          <a:off x="395536" y="1124744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タイトル 1"/>
          <p:cNvSpPr txBox="1">
            <a:spLocks/>
          </p:cNvSpPr>
          <p:nvPr/>
        </p:nvSpPr>
        <p:spPr>
          <a:xfrm>
            <a:off x="630898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700" dirty="0" smtClean="0"/>
              <a:t>四国ブロック地域拠点病院</a:t>
            </a:r>
            <a:r>
              <a:rPr lang="en-US" altLang="ja-JP" sz="2700" dirty="0" smtClean="0"/>
              <a:t/>
            </a:r>
            <a:br>
              <a:rPr lang="en-US" altLang="ja-JP" sz="2700" dirty="0" smtClean="0"/>
            </a:br>
            <a:r>
              <a:rPr lang="ja-JP" altLang="en-US" sz="2700" dirty="0" smtClean="0"/>
              <a:t>各県の同種移植件数</a:t>
            </a:r>
            <a:endParaRPr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23654" y="6363878"/>
            <a:ext cx="30244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日本造血細胞移植データーセンター</a:t>
            </a:r>
            <a:r>
              <a:rPr lang="en-US" altLang="ja-JP" sz="1200" dirty="0"/>
              <a:t>HP</a:t>
            </a:r>
            <a:r>
              <a:rPr lang="ja-JP" altLang="en-US" sz="1200" dirty="0"/>
              <a:t>より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09853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造血幹細胞移植医療体制整備事業</dc:title>
  <dc:creator>u308</dc:creator>
  <cp:lastModifiedBy>中矢 由紀</cp:lastModifiedBy>
  <cp:revision>14</cp:revision>
  <cp:lastPrinted>2019-06-18T06:52:11Z</cp:lastPrinted>
  <dcterms:created xsi:type="dcterms:W3CDTF">2019-06-18T00:43:25Z</dcterms:created>
  <dcterms:modified xsi:type="dcterms:W3CDTF">2021-02-22T04:17:43Z</dcterms:modified>
</cp:coreProperties>
</file>